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Grotesk Bold" charset="1" panose="00000800000000000000"/>
      <p:regular r:id="rId15"/>
    </p:embeddedFont>
    <p:embeddedFont>
      <p:font typeface="Canva Sans Bold" charset="1" panose="020B0803030501040103"/>
      <p:regular r:id="rId16"/>
    </p:embeddedFont>
    <p:embeddedFont>
      <p:font typeface="HK Grotesk" charset="1" panose="00000500000000000000"/>
      <p:regular r:id="rId17"/>
    </p:embeddedFont>
    <p:embeddedFont>
      <p:font typeface="TT Chocolates" charset="1" panose="02000503020000020003"/>
      <p:regular r:id="rId18"/>
    </p:embeddedFont>
    <p:embeddedFont>
      <p:font typeface="HK Grotesk Medium" charset="1" panose="00000600000000000000"/>
      <p:regular r:id="rId19"/>
    </p:embeddedFont>
    <p:embeddedFont>
      <p:font typeface="TT Chocolates Bold" charset="1" panose="0200080302000002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2" t="-121705" r="-22260" b="-1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36460" y="1696043"/>
            <a:ext cx="5628640" cy="5815724"/>
            <a:chOff x="0" y="0"/>
            <a:chExt cx="2160783" cy="2232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36460" y="2162575"/>
            <a:ext cx="5628640" cy="5815724"/>
            <a:chOff x="0" y="0"/>
            <a:chExt cx="2160783" cy="2232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936460" y="2713567"/>
            <a:ext cx="5628640" cy="5815724"/>
            <a:chOff x="0" y="0"/>
            <a:chExt cx="2160783" cy="22326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52982" y="3315996"/>
            <a:ext cx="458305" cy="122024"/>
          </a:xfrm>
          <a:custGeom>
            <a:avLst/>
            <a:gdLst/>
            <a:ahLst/>
            <a:cxnLst/>
            <a:rect r="r" b="b" t="t" l="l"/>
            <a:pathLst>
              <a:path h="122024" w="458305">
                <a:moveTo>
                  <a:pt x="0" y="0"/>
                </a:moveTo>
                <a:lnTo>
                  <a:pt x="458306" y="0"/>
                </a:lnTo>
                <a:lnTo>
                  <a:pt x="458306" y="122023"/>
                </a:lnTo>
                <a:lnTo>
                  <a:pt x="0" y="12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50826" y="3866766"/>
            <a:ext cx="8855495" cy="6420234"/>
          </a:xfrm>
          <a:custGeom>
            <a:avLst/>
            <a:gdLst/>
            <a:ahLst/>
            <a:cxnLst/>
            <a:rect r="r" b="b" t="t" l="l"/>
            <a:pathLst>
              <a:path h="6420234" w="8855495">
                <a:moveTo>
                  <a:pt x="0" y="0"/>
                </a:moveTo>
                <a:lnTo>
                  <a:pt x="8855494" y="0"/>
                </a:lnTo>
                <a:lnTo>
                  <a:pt x="8855494" y="6420234"/>
                </a:lnTo>
                <a:lnTo>
                  <a:pt x="0" y="642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485554"/>
            <a:ext cx="10101194" cy="53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3"/>
              </a:lnSpc>
            </a:pPr>
            <a:r>
              <a:rPr lang="en-US" sz="10013">
                <a:solidFill>
                  <a:srgbClr val="FFFFFF"/>
                </a:solidFill>
                <a:latin typeface="HK Grotesk Bold"/>
              </a:rPr>
              <a:t>Basic Data Communication Live Code implementation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49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9669" r="-20968" b="-253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5295" y="7378380"/>
            <a:ext cx="2864377" cy="4501968"/>
          </a:xfrm>
          <a:custGeom>
            <a:avLst/>
            <a:gdLst/>
            <a:ahLst/>
            <a:cxnLst/>
            <a:rect r="r" b="b" t="t" l="l"/>
            <a:pathLst>
              <a:path h="4501968" w="2864377">
                <a:moveTo>
                  <a:pt x="0" y="0"/>
                </a:moveTo>
                <a:lnTo>
                  <a:pt x="2864378" y="0"/>
                </a:lnTo>
                <a:lnTo>
                  <a:pt x="2864378" y="4501968"/>
                </a:lnTo>
                <a:lnTo>
                  <a:pt x="0" y="450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60185" y="4203604"/>
            <a:ext cx="4230363" cy="4249324"/>
            <a:chOff x="0" y="0"/>
            <a:chExt cx="3239641" cy="32541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9770" cy="3254248"/>
            </a:xfrm>
            <a:custGeom>
              <a:avLst/>
              <a:gdLst/>
              <a:ahLst/>
              <a:cxnLst/>
              <a:rect r="r" b="b" t="t" l="l"/>
              <a:pathLst>
                <a:path h="3254248" w="3239770">
                  <a:moveTo>
                    <a:pt x="1619885" y="0"/>
                  </a:moveTo>
                  <a:cubicBezTo>
                    <a:pt x="2515616" y="4064"/>
                    <a:pt x="3239770" y="731266"/>
                    <a:pt x="3239770" y="1627124"/>
                  </a:cubicBezTo>
                  <a:cubicBezTo>
                    <a:pt x="3239770" y="2522982"/>
                    <a:pt x="2515743" y="3250184"/>
                    <a:pt x="1619885" y="3254248"/>
                  </a:cubicBezTo>
                  <a:cubicBezTo>
                    <a:pt x="724027" y="3250184"/>
                    <a:pt x="0" y="2522855"/>
                    <a:pt x="0" y="1627124"/>
                  </a:cubicBezTo>
                  <a:cubicBezTo>
                    <a:pt x="0" y="731393"/>
                    <a:pt x="724027" y="4064"/>
                    <a:pt x="1619885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52580" y="4203604"/>
            <a:ext cx="4227409" cy="4246357"/>
            <a:chOff x="0" y="0"/>
            <a:chExt cx="3239641" cy="32541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9770" cy="3254248"/>
            </a:xfrm>
            <a:custGeom>
              <a:avLst/>
              <a:gdLst/>
              <a:ahLst/>
              <a:cxnLst/>
              <a:rect r="r" b="b" t="t" l="l"/>
              <a:pathLst>
                <a:path h="3254248" w="3239770">
                  <a:moveTo>
                    <a:pt x="1619885" y="0"/>
                  </a:moveTo>
                  <a:cubicBezTo>
                    <a:pt x="2515616" y="4064"/>
                    <a:pt x="3239770" y="731266"/>
                    <a:pt x="3239770" y="1627124"/>
                  </a:cubicBezTo>
                  <a:cubicBezTo>
                    <a:pt x="3239770" y="2522982"/>
                    <a:pt x="2515743" y="3250184"/>
                    <a:pt x="1619885" y="3254248"/>
                  </a:cubicBezTo>
                  <a:cubicBezTo>
                    <a:pt x="724027" y="3250184"/>
                    <a:pt x="0" y="2522855"/>
                    <a:pt x="0" y="1627124"/>
                  </a:cubicBezTo>
                  <a:cubicBezTo>
                    <a:pt x="0" y="731393"/>
                    <a:pt x="724027" y="4064"/>
                    <a:pt x="1619885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727041" y="4481431"/>
            <a:ext cx="3696652" cy="36966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8621" t="-69754" r="-52741" b="-12556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17959" y="4478464"/>
            <a:ext cx="3696652" cy="36966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053" t="-10722" r="-30676" b="-4598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35088" y="8626415"/>
            <a:ext cx="2650739" cy="10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3358" spc="32">
                <a:solidFill>
                  <a:srgbClr val="FFFFFF"/>
                </a:solidFill>
                <a:latin typeface="Canva Sans Bold"/>
              </a:rPr>
              <a:t>Harun</a:t>
            </a:r>
          </a:p>
          <a:p>
            <a:pPr algn="ctr">
              <a:lnSpc>
                <a:spcPts val="3962"/>
              </a:lnSpc>
            </a:pPr>
            <a:r>
              <a:rPr lang="en-US" sz="3358" spc="32">
                <a:solidFill>
                  <a:srgbClr val="FFFFFF"/>
                </a:solidFill>
                <a:latin typeface="Canva Sans Bold"/>
              </a:rPr>
              <a:t>221002138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19911" y="8626415"/>
            <a:ext cx="2492746" cy="10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3358" spc="32">
                <a:solidFill>
                  <a:srgbClr val="FFFFFF"/>
                </a:solidFill>
                <a:latin typeface="Canva Sans Bold"/>
              </a:rPr>
              <a:t>Shipon</a:t>
            </a:r>
          </a:p>
          <a:p>
            <a:pPr algn="ctr">
              <a:lnSpc>
                <a:spcPts val="3962"/>
              </a:lnSpc>
            </a:pPr>
            <a:r>
              <a:rPr lang="en-US" sz="3358" spc="32">
                <a:solidFill>
                  <a:srgbClr val="FFFFFF"/>
                </a:solidFill>
                <a:latin typeface="Canva Sans Bold"/>
              </a:rPr>
              <a:t>221002098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099763" y="1245997"/>
            <a:ext cx="8088475" cy="1527587"/>
            <a:chOff x="0" y="0"/>
            <a:chExt cx="11469917" cy="21662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69878" cy="2166239"/>
            </a:xfrm>
            <a:custGeom>
              <a:avLst/>
              <a:gdLst/>
              <a:ahLst/>
              <a:cxnLst/>
              <a:rect r="r" b="b" t="t" l="l"/>
              <a:pathLst>
                <a:path h="2166239" w="11469878">
                  <a:moveTo>
                    <a:pt x="0" y="0"/>
                  </a:moveTo>
                  <a:lnTo>
                    <a:pt x="11469878" y="0"/>
                  </a:lnTo>
                  <a:lnTo>
                    <a:pt x="11469878" y="2166239"/>
                  </a:lnTo>
                  <a:lnTo>
                    <a:pt x="0" y="2166239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512462" y="1591877"/>
            <a:ext cx="7263075" cy="94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3"/>
              </a:lnSpc>
            </a:pPr>
            <a:r>
              <a:rPr lang="en-US" sz="6975" spc="139">
                <a:solidFill>
                  <a:srgbClr val="FFFFFF"/>
                </a:solidFill>
                <a:latin typeface="Canva Sans Bold"/>
              </a:rPr>
              <a:t>Team Member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67223" t="-20277" r="-50521" b="-22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383" y="923055"/>
            <a:ext cx="3979871" cy="1225637"/>
            <a:chOff x="0" y="0"/>
            <a:chExt cx="4002769" cy="123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2769" cy="1232689"/>
            </a:xfrm>
            <a:custGeom>
              <a:avLst/>
              <a:gdLst/>
              <a:ahLst/>
              <a:cxnLst/>
              <a:rect r="r" b="b" t="t" l="l"/>
              <a:pathLst>
                <a:path h="1232689" w="4002769">
                  <a:moveTo>
                    <a:pt x="3878309" y="1232688"/>
                  </a:moveTo>
                  <a:lnTo>
                    <a:pt x="124460" y="1232688"/>
                  </a:lnTo>
                  <a:cubicBezTo>
                    <a:pt x="55880" y="1232688"/>
                    <a:pt x="0" y="1176808"/>
                    <a:pt x="0" y="11082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1108228"/>
                  </a:lnTo>
                  <a:cubicBezTo>
                    <a:pt x="4002769" y="1176808"/>
                    <a:pt x="3946889" y="1232689"/>
                    <a:pt x="3878309" y="123268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779260" y="2438338"/>
            <a:ext cx="7480040" cy="5962215"/>
          </a:xfrm>
          <a:custGeom>
            <a:avLst/>
            <a:gdLst/>
            <a:ahLst/>
            <a:cxnLst/>
            <a:rect r="r" b="b" t="t" l="l"/>
            <a:pathLst>
              <a:path h="5962215" w="7480040">
                <a:moveTo>
                  <a:pt x="0" y="0"/>
                </a:moveTo>
                <a:lnTo>
                  <a:pt x="7480040" y="0"/>
                </a:lnTo>
                <a:lnTo>
                  <a:pt x="7480040" y="5962215"/>
                </a:lnTo>
                <a:lnTo>
                  <a:pt x="0" y="5962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383" y="913530"/>
            <a:ext cx="3524740" cy="135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5"/>
              </a:lnSpc>
            </a:pPr>
            <a:r>
              <a:rPr lang="en-US" sz="8995">
                <a:solidFill>
                  <a:srgbClr val="FFFFFF"/>
                </a:solidFill>
                <a:latin typeface="HK Grotesk Bold"/>
              </a:rPr>
              <a:t>Index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3553" y="4729934"/>
            <a:ext cx="5915488" cy="1319044"/>
            <a:chOff x="0" y="0"/>
            <a:chExt cx="7887317" cy="175872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96909" y="0"/>
              <a:ext cx="7490408" cy="1758725"/>
              <a:chOff x="0" y="0"/>
              <a:chExt cx="3682960" cy="86474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682960" cy="864748"/>
              </a:xfrm>
              <a:custGeom>
                <a:avLst/>
                <a:gdLst/>
                <a:ahLst/>
                <a:cxnLst/>
                <a:rect r="r" b="b" t="t" l="l"/>
                <a:pathLst>
                  <a:path h="864748" w="3682960">
                    <a:moveTo>
                      <a:pt x="3558500" y="864748"/>
                    </a:moveTo>
                    <a:lnTo>
                      <a:pt x="124460" y="864748"/>
                    </a:lnTo>
                    <a:cubicBezTo>
                      <a:pt x="55880" y="864748"/>
                      <a:pt x="0" y="808868"/>
                      <a:pt x="0" y="7402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58500" y="0"/>
                    </a:lnTo>
                    <a:cubicBezTo>
                      <a:pt x="3627080" y="0"/>
                      <a:pt x="3682960" y="55880"/>
                      <a:pt x="3682960" y="124460"/>
                    </a:cubicBezTo>
                    <a:lnTo>
                      <a:pt x="3682960" y="740288"/>
                    </a:lnTo>
                    <a:cubicBezTo>
                      <a:pt x="3682960" y="808868"/>
                      <a:pt x="3627080" y="864748"/>
                      <a:pt x="3558500" y="864748"/>
                    </a:cubicBezTo>
                    <a:close/>
                  </a:path>
                </a:pathLst>
              </a:custGeom>
              <a:solidFill>
                <a:srgbClr val="9695FF">
                  <a:alpha val="86667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82454"/>
              <a:ext cx="793817" cy="793817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968D4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88827" y="696301"/>
              <a:ext cx="616164" cy="400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2"/>
                </a:lnSpc>
              </a:pPr>
              <a:r>
                <a:rPr lang="en-US" sz="1888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63553" y="6334463"/>
            <a:ext cx="5915488" cy="1319044"/>
            <a:chOff x="0" y="0"/>
            <a:chExt cx="7887317" cy="175872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396909" y="0"/>
              <a:ext cx="7490408" cy="1758725"/>
              <a:chOff x="0" y="0"/>
              <a:chExt cx="3682960" cy="86474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682960" cy="864748"/>
              </a:xfrm>
              <a:custGeom>
                <a:avLst/>
                <a:gdLst/>
                <a:ahLst/>
                <a:cxnLst/>
                <a:rect r="r" b="b" t="t" l="l"/>
                <a:pathLst>
                  <a:path h="864748" w="3682960">
                    <a:moveTo>
                      <a:pt x="3558500" y="864748"/>
                    </a:moveTo>
                    <a:lnTo>
                      <a:pt x="124460" y="864748"/>
                    </a:lnTo>
                    <a:cubicBezTo>
                      <a:pt x="55880" y="864748"/>
                      <a:pt x="0" y="808868"/>
                      <a:pt x="0" y="7402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58500" y="0"/>
                    </a:lnTo>
                    <a:cubicBezTo>
                      <a:pt x="3627080" y="0"/>
                      <a:pt x="3682960" y="55880"/>
                      <a:pt x="3682960" y="124460"/>
                    </a:cubicBezTo>
                    <a:lnTo>
                      <a:pt x="3682960" y="740288"/>
                    </a:lnTo>
                    <a:cubicBezTo>
                      <a:pt x="3682960" y="808868"/>
                      <a:pt x="3627080" y="864748"/>
                      <a:pt x="3558500" y="864748"/>
                    </a:cubicBezTo>
                    <a:close/>
                  </a:path>
                </a:pathLst>
              </a:custGeom>
              <a:solidFill>
                <a:srgbClr val="6968D4">
                  <a:alpha val="86667"/>
                </a:srgbClr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95630"/>
              <a:ext cx="793817" cy="793817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95FF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88827" y="709476"/>
              <a:ext cx="616164" cy="400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2"/>
                </a:lnSpc>
              </a:pPr>
              <a:r>
                <a:rPr lang="en-US" sz="1888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63553" y="3124424"/>
            <a:ext cx="5915488" cy="1319044"/>
            <a:chOff x="0" y="0"/>
            <a:chExt cx="7887317" cy="17587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396909" y="0"/>
              <a:ext cx="7490408" cy="1758725"/>
              <a:chOff x="0" y="0"/>
              <a:chExt cx="3682960" cy="86474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682960" cy="864748"/>
              </a:xfrm>
              <a:custGeom>
                <a:avLst/>
                <a:gdLst/>
                <a:ahLst/>
                <a:cxnLst/>
                <a:rect r="r" b="b" t="t" l="l"/>
                <a:pathLst>
                  <a:path h="864748" w="3682960">
                    <a:moveTo>
                      <a:pt x="3558500" y="864748"/>
                    </a:moveTo>
                    <a:lnTo>
                      <a:pt x="124460" y="864748"/>
                    </a:lnTo>
                    <a:cubicBezTo>
                      <a:pt x="55880" y="864748"/>
                      <a:pt x="0" y="808868"/>
                      <a:pt x="0" y="7402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58500" y="0"/>
                    </a:lnTo>
                    <a:cubicBezTo>
                      <a:pt x="3627080" y="0"/>
                      <a:pt x="3682960" y="55880"/>
                      <a:pt x="3682960" y="124460"/>
                    </a:cubicBezTo>
                    <a:lnTo>
                      <a:pt x="3682960" y="740288"/>
                    </a:lnTo>
                    <a:cubicBezTo>
                      <a:pt x="3682960" y="808868"/>
                      <a:pt x="3627080" y="864748"/>
                      <a:pt x="3558500" y="864748"/>
                    </a:cubicBezTo>
                    <a:close/>
                  </a:path>
                </a:pathLst>
              </a:custGeom>
              <a:solidFill>
                <a:srgbClr val="6968D4">
                  <a:alpha val="86667"/>
                </a:srgbClr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495630"/>
              <a:ext cx="793817" cy="793817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95FF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88827" y="709476"/>
              <a:ext cx="616164" cy="400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2"/>
                </a:lnSpc>
              </a:pPr>
              <a:r>
                <a:rPr lang="en-US" sz="1888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548194" y="3465074"/>
            <a:ext cx="3029903" cy="68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  <a:spcBef>
                <a:spcPct val="0"/>
              </a:spcBef>
            </a:pPr>
            <a:r>
              <a:rPr lang="en-US" sz="4479">
                <a:solidFill>
                  <a:srgbClr val="FFFFFF"/>
                </a:solidFill>
                <a:latin typeface="HK Grotesk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48194" y="5114525"/>
            <a:ext cx="5686226" cy="60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406" spc="35">
                <a:solidFill>
                  <a:srgbClr val="FFFFFF"/>
                </a:solidFill>
                <a:latin typeface="TT Chocolates"/>
              </a:rPr>
              <a:t>Why we make this?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48194" y="6719545"/>
            <a:ext cx="4260835" cy="60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406" spc="35">
                <a:solidFill>
                  <a:srgbClr val="FFFFFF"/>
                </a:solidFill>
                <a:latin typeface="TT Chocolates"/>
              </a:rPr>
              <a:t>Implementation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839753" y="7939256"/>
            <a:ext cx="5915488" cy="1319044"/>
            <a:chOff x="0" y="0"/>
            <a:chExt cx="7887317" cy="175872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396909" y="0"/>
              <a:ext cx="7490408" cy="1758725"/>
              <a:chOff x="0" y="0"/>
              <a:chExt cx="3682960" cy="86474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682960" cy="864748"/>
              </a:xfrm>
              <a:custGeom>
                <a:avLst/>
                <a:gdLst/>
                <a:ahLst/>
                <a:cxnLst/>
                <a:rect r="r" b="b" t="t" l="l"/>
                <a:pathLst>
                  <a:path h="864748" w="3682960">
                    <a:moveTo>
                      <a:pt x="3558500" y="864748"/>
                    </a:moveTo>
                    <a:lnTo>
                      <a:pt x="124460" y="864748"/>
                    </a:lnTo>
                    <a:cubicBezTo>
                      <a:pt x="55880" y="864748"/>
                      <a:pt x="0" y="808868"/>
                      <a:pt x="0" y="7402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58500" y="0"/>
                    </a:lnTo>
                    <a:cubicBezTo>
                      <a:pt x="3627080" y="0"/>
                      <a:pt x="3682960" y="55880"/>
                      <a:pt x="3682960" y="124460"/>
                    </a:cubicBezTo>
                    <a:lnTo>
                      <a:pt x="3682960" y="740288"/>
                    </a:lnTo>
                    <a:cubicBezTo>
                      <a:pt x="3682960" y="808868"/>
                      <a:pt x="3627080" y="864748"/>
                      <a:pt x="3558500" y="864748"/>
                    </a:cubicBezTo>
                    <a:close/>
                  </a:path>
                </a:pathLst>
              </a:custGeom>
              <a:solidFill>
                <a:srgbClr val="6968D4">
                  <a:alpha val="86667"/>
                </a:srgbClr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495630"/>
              <a:ext cx="793817" cy="793817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695FF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88827" y="709476"/>
              <a:ext cx="616164" cy="400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2"/>
                </a:lnSpc>
              </a:pPr>
              <a:r>
                <a:rPr lang="en-US" sz="1888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624394" y="8324338"/>
            <a:ext cx="4260835" cy="60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406" spc="35">
                <a:solidFill>
                  <a:srgbClr val="FFFFFF"/>
                </a:solidFill>
                <a:latin typeface="TT Chocolates"/>
              </a:rPr>
              <a:t>Future Works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70321" y="2216283"/>
            <a:ext cx="7207482" cy="8762839"/>
            <a:chOff x="0" y="0"/>
            <a:chExt cx="9609976" cy="116837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3751" y="0"/>
              <a:ext cx="9586225" cy="10706955"/>
              <a:chOff x="0" y="0"/>
              <a:chExt cx="2760047" cy="308272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60048" cy="3082726"/>
              </a:xfrm>
              <a:custGeom>
                <a:avLst/>
                <a:gdLst/>
                <a:ahLst/>
                <a:cxnLst/>
                <a:rect r="r" b="b" t="t" l="l"/>
                <a:pathLst>
                  <a:path h="3082726" w="2760048">
                    <a:moveTo>
                      <a:pt x="2635587" y="3082726"/>
                    </a:moveTo>
                    <a:lnTo>
                      <a:pt x="124460" y="3082726"/>
                    </a:lnTo>
                    <a:cubicBezTo>
                      <a:pt x="55880" y="3082726"/>
                      <a:pt x="0" y="3026846"/>
                      <a:pt x="0" y="29582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35588" y="0"/>
                    </a:lnTo>
                    <a:cubicBezTo>
                      <a:pt x="2704167" y="0"/>
                      <a:pt x="2760048" y="55880"/>
                      <a:pt x="2760048" y="124460"/>
                    </a:cubicBezTo>
                    <a:lnTo>
                      <a:pt x="2760048" y="2958266"/>
                    </a:lnTo>
                    <a:cubicBezTo>
                      <a:pt x="2760048" y="3026846"/>
                      <a:pt x="2704167" y="3082726"/>
                      <a:pt x="2635588" y="3082726"/>
                    </a:cubicBezTo>
                    <a:close/>
                  </a:path>
                </a:pathLst>
              </a:custGeom>
              <a:solidFill>
                <a:srgbClr val="484995">
                  <a:alpha val="4392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28480"/>
              <a:ext cx="9609976" cy="9878475"/>
              <a:chOff x="0" y="0"/>
              <a:chExt cx="2766886" cy="28441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66886" cy="2844192"/>
              </a:xfrm>
              <a:custGeom>
                <a:avLst/>
                <a:gdLst/>
                <a:ahLst/>
                <a:cxnLst/>
                <a:rect r="r" b="b" t="t" l="l"/>
                <a:pathLst>
                  <a:path h="2844192" w="2766886">
                    <a:moveTo>
                      <a:pt x="2642426" y="2844192"/>
                    </a:moveTo>
                    <a:lnTo>
                      <a:pt x="124460" y="2844192"/>
                    </a:lnTo>
                    <a:cubicBezTo>
                      <a:pt x="55880" y="2844192"/>
                      <a:pt x="0" y="2788312"/>
                      <a:pt x="0" y="27197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426" y="0"/>
                    </a:lnTo>
                    <a:cubicBezTo>
                      <a:pt x="2711006" y="0"/>
                      <a:pt x="2766886" y="55880"/>
                      <a:pt x="2766886" y="124460"/>
                    </a:cubicBezTo>
                    <a:lnTo>
                      <a:pt x="2766886" y="2719732"/>
                    </a:lnTo>
                    <a:cubicBezTo>
                      <a:pt x="2766886" y="2788312"/>
                      <a:pt x="2711006" y="2844192"/>
                      <a:pt x="2642426" y="2844192"/>
                    </a:cubicBezTo>
                    <a:close/>
                  </a:path>
                </a:pathLst>
              </a:custGeom>
              <a:solidFill>
                <a:srgbClr val="484995">
                  <a:alpha val="65882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3751" y="1648799"/>
              <a:ext cx="9586225" cy="10034987"/>
              <a:chOff x="0" y="0"/>
              <a:chExt cx="2760047" cy="288925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60048" cy="2889254"/>
              </a:xfrm>
              <a:custGeom>
                <a:avLst/>
                <a:gdLst/>
                <a:ahLst/>
                <a:cxnLst/>
                <a:rect r="r" b="b" t="t" l="l"/>
                <a:pathLst>
                  <a:path h="2889254" w="2760048">
                    <a:moveTo>
                      <a:pt x="2635587" y="2889254"/>
                    </a:moveTo>
                    <a:lnTo>
                      <a:pt x="124460" y="2889254"/>
                    </a:lnTo>
                    <a:cubicBezTo>
                      <a:pt x="55880" y="2889254"/>
                      <a:pt x="0" y="2833374"/>
                      <a:pt x="0" y="27647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35588" y="0"/>
                    </a:lnTo>
                    <a:cubicBezTo>
                      <a:pt x="2704167" y="0"/>
                      <a:pt x="2760048" y="55880"/>
                      <a:pt x="2760048" y="124460"/>
                    </a:cubicBezTo>
                    <a:lnTo>
                      <a:pt x="2760048" y="2764794"/>
                    </a:lnTo>
                    <a:cubicBezTo>
                      <a:pt x="2760048" y="2833374"/>
                      <a:pt x="2704167" y="2889254"/>
                      <a:pt x="2635588" y="2889254"/>
                    </a:cubicBezTo>
                    <a:close/>
                  </a:path>
                </a:pathLst>
              </a:custGeom>
              <a:solidFill>
                <a:srgbClr val="48499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853873" y="2206758"/>
            <a:ext cx="9745797" cy="744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 Bold"/>
              </a:rPr>
              <a:t>Hamming Distance:</a:t>
            </a: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"/>
              </a:rPr>
              <a:t>Hamming distance is a metric for comparing two binary data strings.</a:t>
            </a:r>
          </a:p>
          <a:p>
            <a:pPr algn="l">
              <a:lnSpc>
                <a:spcPts val="3494"/>
              </a:lnSpc>
            </a:pP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 Bold"/>
              </a:rPr>
              <a:t>Parity Check:</a:t>
            </a: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"/>
              </a:rPr>
              <a:t>A parity check refers to an error detection method where an extra bit, or a parity bit, is added to each data unit.</a:t>
            </a:r>
          </a:p>
          <a:p>
            <a:pPr algn="l">
              <a:lnSpc>
                <a:spcPts val="3494"/>
              </a:lnSpc>
            </a:pP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 Bold"/>
              </a:rPr>
              <a:t>Bit Stuffing:</a:t>
            </a: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"/>
              </a:rPr>
              <a:t>Bit stuffing is the mechanism of inserting one or more non-information bits into a message to be transmitted, to break up the message sequence, for synchronization purpose.</a:t>
            </a:r>
          </a:p>
          <a:p>
            <a:pPr algn="l">
              <a:lnSpc>
                <a:spcPts val="3494"/>
              </a:lnSpc>
            </a:pPr>
          </a:p>
          <a:p>
            <a:pPr algn="l">
              <a:lnSpc>
                <a:spcPts val="3494"/>
              </a:lnSpc>
            </a:pPr>
            <a:r>
              <a:rPr lang="en-US" sz="2840">
                <a:solidFill>
                  <a:srgbClr val="FFFFFF"/>
                </a:solidFill>
                <a:latin typeface="HK Grotesk Bold"/>
              </a:rPr>
              <a:t>Character Stuffing: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HK Grotesk"/>
              </a:rPr>
              <a:t>Character stuffing is </a:t>
            </a:r>
            <a:r>
              <a:rPr lang="en-US" sz="2840">
                <a:solidFill>
                  <a:srgbClr val="FFFFFF"/>
                </a:solidFill>
                <a:latin typeface="HK Grotesk Medium"/>
              </a:rPr>
              <a:t>a technique used in computer programming to control data transmission between different systems or devices</a:t>
            </a:r>
            <a:r>
              <a:rPr lang="en-US" sz="2840">
                <a:solidFill>
                  <a:srgbClr val="FFFFFF"/>
                </a:solidFill>
                <a:latin typeface="HK Grotesk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421547" y="3518701"/>
            <a:ext cx="7448359" cy="6973526"/>
          </a:xfrm>
          <a:custGeom>
            <a:avLst/>
            <a:gdLst/>
            <a:ahLst/>
            <a:cxnLst/>
            <a:rect r="r" b="b" t="t" l="l"/>
            <a:pathLst>
              <a:path h="6973526" w="7448359">
                <a:moveTo>
                  <a:pt x="0" y="0"/>
                </a:moveTo>
                <a:lnTo>
                  <a:pt x="7448359" y="0"/>
                </a:lnTo>
                <a:lnTo>
                  <a:pt x="7448359" y="6973526"/>
                </a:lnTo>
                <a:lnTo>
                  <a:pt x="0" y="697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3443" y="612359"/>
            <a:ext cx="7161706" cy="131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3"/>
              </a:lnSpc>
            </a:pPr>
            <a:r>
              <a:rPr lang="en-US" sz="9584" spc="76">
                <a:solidFill>
                  <a:srgbClr val="FFFFFF"/>
                </a:solidFill>
                <a:latin typeface="TT Chocolate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2000" y="1932780"/>
            <a:ext cx="7207482" cy="8762839"/>
            <a:chOff x="0" y="0"/>
            <a:chExt cx="9609976" cy="116837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3751" y="0"/>
              <a:ext cx="9586225" cy="10706955"/>
              <a:chOff x="0" y="0"/>
              <a:chExt cx="2760047" cy="308272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60048" cy="3082726"/>
              </a:xfrm>
              <a:custGeom>
                <a:avLst/>
                <a:gdLst/>
                <a:ahLst/>
                <a:cxnLst/>
                <a:rect r="r" b="b" t="t" l="l"/>
                <a:pathLst>
                  <a:path h="3082726" w="2760048">
                    <a:moveTo>
                      <a:pt x="2635587" y="3082726"/>
                    </a:moveTo>
                    <a:lnTo>
                      <a:pt x="124460" y="3082726"/>
                    </a:lnTo>
                    <a:cubicBezTo>
                      <a:pt x="55880" y="3082726"/>
                      <a:pt x="0" y="3026846"/>
                      <a:pt x="0" y="29582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35588" y="0"/>
                    </a:lnTo>
                    <a:cubicBezTo>
                      <a:pt x="2704167" y="0"/>
                      <a:pt x="2760048" y="55880"/>
                      <a:pt x="2760048" y="124460"/>
                    </a:cubicBezTo>
                    <a:lnTo>
                      <a:pt x="2760048" y="2958266"/>
                    </a:lnTo>
                    <a:cubicBezTo>
                      <a:pt x="2760048" y="3026846"/>
                      <a:pt x="2704167" y="3082726"/>
                      <a:pt x="2635588" y="3082726"/>
                    </a:cubicBezTo>
                    <a:close/>
                  </a:path>
                </a:pathLst>
              </a:custGeom>
              <a:solidFill>
                <a:srgbClr val="484995">
                  <a:alpha val="43922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28480"/>
              <a:ext cx="9609976" cy="9878475"/>
              <a:chOff x="0" y="0"/>
              <a:chExt cx="2766886" cy="28441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66886" cy="2844192"/>
              </a:xfrm>
              <a:custGeom>
                <a:avLst/>
                <a:gdLst/>
                <a:ahLst/>
                <a:cxnLst/>
                <a:rect r="r" b="b" t="t" l="l"/>
                <a:pathLst>
                  <a:path h="2844192" w="2766886">
                    <a:moveTo>
                      <a:pt x="2642426" y="2844192"/>
                    </a:moveTo>
                    <a:lnTo>
                      <a:pt x="124460" y="2844192"/>
                    </a:lnTo>
                    <a:cubicBezTo>
                      <a:pt x="55880" y="2844192"/>
                      <a:pt x="0" y="2788312"/>
                      <a:pt x="0" y="27197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426" y="0"/>
                    </a:lnTo>
                    <a:cubicBezTo>
                      <a:pt x="2711006" y="0"/>
                      <a:pt x="2766886" y="55880"/>
                      <a:pt x="2766886" y="124460"/>
                    </a:cubicBezTo>
                    <a:lnTo>
                      <a:pt x="2766886" y="2719732"/>
                    </a:lnTo>
                    <a:cubicBezTo>
                      <a:pt x="2766886" y="2788312"/>
                      <a:pt x="2711006" y="2844192"/>
                      <a:pt x="2642426" y="2844192"/>
                    </a:cubicBezTo>
                    <a:close/>
                  </a:path>
                </a:pathLst>
              </a:custGeom>
              <a:solidFill>
                <a:srgbClr val="484995">
                  <a:alpha val="65882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3751" y="1648799"/>
              <a:ext cx="9586225" cy="10034987"/>
              <a:chOff x="0" y="0"/>
              <a:chExt cx="2760047" cy="288925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60048" cy="2889254"/>
              </a:xfrm>
              <a:custGeom>
                <a:avLst/>
                <a:gdLst/>
                <a:ahLst/>
                <a:cxnLst/>
                <a:rect r="r" b="b" t="t" l="l"/>
                <a:pathLst>
                  <a:path h="2889254" w="2760048">
                    <a:moveTo>
                      <a:pt x="2635587" y="2889254"/>
                    </a:moveTo>
                    <a:lnTo>
                      <a:pt x="124460" y="2889254"/>
                    </a:lnTo>
                    <a:cubicBezTo>
                      <a:pt x="55880" y="2889254"/>
                      <a:pt x="0" y="2833374"/>
                      <a:pt x="0" y="27647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35588" y="0"/>
                    </a:lnTo>
                    <a:cubicBezTo>
                      <a:pt x="2704167" y="0"/>
                      <a:pt x="2760048" y="55880"/>
                      <a:pt x="2760048" y="124460"/>
                    </a:cubicBezTo>
                    <a:lnTo>
                      <a:pt x="2760048" y="2764794"/>
                    </a:lnTo>
                    <a:cubicBezTo>
                      <a:pt x="2760048" y="2833374"/>
                      <a:pt x="2704167" y="2889254"/>
                      <a:pt x="2635588" y="2889254"/>
                    </a:cubicBezTo>
                    <a:close/>
                  </a:path>
                </a:pathLst>
              </a:custGeom>
              <a:solidFill>
                <a:srgbClr val="484995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41623" y="2311828"/>
            <a:ext cx="7642159" cy="8004743"/>
          </a:xfrm>
          <a:custGeom>
            <a:avLst/>
            <a:gdLst/>
            <a:ahLst/>
            <a:cxnLst/>
            <a:rect r="r" b="b" t="t" l="l"/>
            <a:pathLst>
              <a:path h="8004743" w="7642159">
                <a:moveTo>
                  <a:pt x="0" y="0"/>
                </a:moveTo>
                <a:lnTo>
                  <a:pt x="7642159" y="0"/>
                </a:lnTo>
                <a:lnTo>
                  <a:pt x="7642159" y="8004743"/>
                </a:lnTo>
                <a:lnTo>
                  <a:pt x="0" y="800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32582" y="3501467"/>
            <a:ext cx="10517973" cy="103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7584" spc="60">
                <a:solidFill>
                  <a:srgbClr val="FFFFFF"/>
                </a:solidFill>
                <a:latin typeface="TT Chocolates Bold"/>
              </a:rPr>
              <a:t>Why we make this?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2582" y="4832695"/>
            <a:ext cx="9412303" cy="21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HK Grotesk"/>
              </a:rPr>
              <a:t>Because of enriching the core concept of Data communication which we learn in this semester. We have learn encoding, hamming code, parity check, bit &amp; character stuffing &amp; destuffing and now we want to apply that concept in our code that’s why we choose this projects.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4435" y="1938884"/>
            <a:ext cx="14259131" cy="7739204"/>
          </a:xfrm>
          <a:custGeom>
            <a:avLst/>
            <a:gdLst/>
            <a:ahLst/>
            <a:cxnLst/>
            <a:rect r="r" b="b" t="t" l="l"/>
            <a:pathLst>
              <a:path h="7739204" w="14259131">
                <a:moveTo>
                  <a:pt x="0" y="0"/>
                </a:moveTo>
                <a:lnTo>
                  <a:pt x="14259130" y="0"/>
                </a:lnTo>
                <a:lnTo>
                  <a:pt x="14259130" y="7739204"/>
                </a:lnTo>
                <a:lnTo>
                  <a:pt x="0" y="773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926" y="465656"/>
            <a:ext cx="8481242" cy="125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9229" spc="73">
                <a:solidFill>
                  <a:srgbClr val="FFFFFF"/>
                </a:solidFill>
                <a:latin typeface="TT Chocolates Bold"/>
              </a:rPr>
              <a:t>Implemantation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8990" y="1651898"/>
            <a:ext cx="12536736" cy="8663677"/>
          </a:xfrm>
          <a:custGeom>
            <a:avLst/>
            <a:gdLst/>
            <a:ahLst/>
            <a:cxnLst/>
            <a:rect r="r" b="b" t="t" l="l"/>
            <a:pathLst>
              <a:path h="8663677" w="12536736">
                <a:moveTo>
                  <a:pt x="0" y="0"/>
                </a:moveTo>
                <a:lnTo>
                  <a:pt x="12536737" y="0"/>
                </a:lnTo>
                <a:lnTo>
                  <a:pt x="12536737" y="8663677"/>
                </a:lnTo>
                <a:lnTo>
                  <a:pt x="0" y="8663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926" y="465656"/>
            <a:ext cx="3089377" cy="125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9229" spc="73">
                <a:solidFill>
                  <a:srgbClr val="FFFFFF"/>
                </a:solidFill>
                <a:latin typeface="TT Chocolates Bold"/>
              </a:rPr>
              <a:t>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1926" y="796736"/>
            <a:ext cx="6778548" cy="125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9229" spc="73">
                <a:solidFill>
                  <a:srgbClr val="FFFFFF"/>
                </a:solidFill>
                <a:latin typeface="TT Chocolates Bold"/>
              </a:rPr>
              <a:t>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590443"/>
            <a:ext cx="13605591" cy="593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967" indent="-400483" lvl="1">
              <a:lnSpc>
                <a:spcPts val="3895"/>
              </a:lnSpc>
              <a:buFont typeface="Arial"/>
              <a:buChar char="•"/>
            </a:pPr>
            <a:r>
              <a:rPr lang="en-US" sz="3709" spc="29">
                <a:solidFill>
                  <a:srgbClr val="FFFFFF"/>
                </a:solidFill>
                <a:latin typeface="TT Chocolates"/>
              </a:rPr>
              <a:t>Character Destuffing Implementation: </a:t>
            </a:r>
            <a:r>
              <a:rPr lang="en-US" sz="3709" spc="29">
                <a:solidFill>
                  <a:srgbClr val="FFFFFF"/>
                </a:solidFill>
                <a:latin typeface="TT Chocolates"/>
              </a:rPr>
              <a:t>Completing the functionality for character destuffing to provide a comprehensive set of tools for both stuffing and destuffing processes.</a:t>
            </a:r>
          </a:p>
          <a:p>
            <a:pPr algn="l" marL="800967" indent="-400483" lvl="1">
              <a:lnSpc>
                <a:spcPts val="3895"/>
              </a:lnSpc>
              <a:buFont typeface="Arial"/>
              <a:buChar char="•"/>
            </a:pPr>
            <a:r>
              <a:rPr lang="en-US" sz="3709" spc="29">
                <a:solidFill>
                  <a:srgbClr val="FFFFFF"/>
                </a:solidFill>
                <a:latin typeface="TT Chocolates"/>
              </a:rPr>
              <a:t>Enhanced Error Handling: Improving input validation and error messages to guide users more effectively.</a:t>
            </a:r>
          </a:p>
          <a:p>
            <a:pPr algn="l" marL="800967" indent="-400483" lvl="1">
              <a:lnSpc>
                <a:spcPts val="3895"/>
              </a:lnSpc>
              <a:buFont typeface="Arial"/>
              <a:buChar char="•"/>
            </a:pPr>
            <a:r>
              <a:rPr lang="en-US" sz="3709" spc="29">
                <a:solidFill>
                  <a:srgbClr val="FFFFFF"/>
                </a:solidFill>
                <a:latin typeface="TT Chocolates"/>
              </a:rPr>
              <a:t>Additional Communication Techniques: Introducing more advanced data communication methods, such as cyclic redundancy check (CRC) or forward error correction (FEC).</a:t>
            </a:r>
          </a:p>
          <a:p>
            <a:pPr algn="l" marL="800967" indent="-400483" lvl="1">
              <a:lnSpc>
                <a:spcPts val="3895"/>
              </a:lnSpc>
              <a:buFont typeface="Arial"/>
              <a:buChar char="•"/>
            </a:pPr>
            <a:r>
              <a:rPr lang="en-US" sz="3709" spc="29">
                <a:solidFill>
                  <a:srgbClr val="FFFFFF"/>
                </a:solidFill>
                <a:latin typeface="TT Chocolates"/>
              </a:rPr>
              <a:t>User Interface Enhancements: Refining the GUI for better usability and visual appeal, possibly including graphical representations of the data transformation processes.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923313" y="2533293"/>
            <a:ext cx="5759324" cy="6477767"/>
          </a:xfrm>
          <a:custGeom>
            <a:avLst/>
            <a:gdLst/>
            <a:ahLst/>
            <a:cxnLst/>
            <a:rect r="r" b="b" t="t" l="l"/>
            <a:pathLst>
              <a:path h="6477767" w="5759324">
                <a:moveTo>
                  <a:pt x="0" y="0"/>
                </a:moveTo>
                <a:lnTo>
                  <a:pt x="5759324" y="0"/>
                </a:lnTo>
                <a:lnTo>
                  <a:pt x="5759324" y="6477767"/>
                </a:lnTo>
                <a:lnTo>
                  <a:pt x="0" y="647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53" r="-25293" b="-27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3384804"/>
            <a:ext cx="7315200" cy="3517392"/>
          </a:xfrm>
          <a:custGeom>
            <a:avLst/>
            <a:gdLst/>
            <a:ahLst/>
            <a:cxnLst/>
            <a:rect r="r" b="b" t="t" l="l"/>
            <a:pathLst>
              <a:path h="3517392" w="7315200">
                <a:moveTo>
                  <a:pt x="0" y="0"/>
                </a:moveTo>
                <a:lnTo>
                  <a:pt x="7315200" y="0"/>
                </a:lnTo>
                <a:lnTo>
                  <a:pt x="7315200" y="3517392"/>
                </a:lnTo>
                <a:lnTo>
                  <a:pt x="0" y="351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DAGFi66pKDg</dc:identifier>
  <dcterms:modified xsi:type="dcterms:W3CDTF">2011-08-01T06:04:30Z</dcterms:modified>
  <cp:revision>1</cp:revision>
  <dc:title>Data Com - 221002138 - 221002098 - Basic Data Communication Live Code implementation</dc:title>
</cp:coreProperties>
</file>